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5305" r:id="rId1"/>
  </p:sldMasterIdLst>
  <p:notesMasterIdLst>
    <p:notesMasterId r:id="rId10"/>
  </p:notesMasterIdLst>
  <p:handoutMasterIdLst>
    <p:handoutMasterId r:id="rId11"/>
  </p:handoutMasterIdLst>
  <p:sldIdLst>
    <p:sldId id="445" r:id="rId2"/>
    <p:sldId id="446" r:id="rId3"/>
    <p:sldId id="447" r:id="rId4"/>
    <p:sldId id="819" r:id="rId5"/>
    <p:sldId id="828" r:id="rId6"/>
    <p:sldId id="827" r:id="rId7"/>
    <p:sldId id="829" r:id="rId8"/>
    <p:sldId id="439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CCE8F7-B084-4B23-8CD3-49B7D87A467D}">
          <p14:sldIdLst>
            <p14:sldId id="445"/>
            <p14:sldId id="446"/>
            <p14:sldId id="447"/>
            <p14:sldId id="819"/>
            <p14:sldId id="828"/>
            <p14:sldId id="827"/>
            <p14:sldId id="829"/>
            <p14:sldId id="4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00"/>
    <a:srgbClr val="127092"/>
    <a:srgbClr val="B1D254"/>
    <a:srgbClr val="2A6EA8"/>
    <a:srgbClr val="FFFFFF"/>
    <a:srgbClr val="1A4669"/>
    <a:srgbClr val="C6D254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8" autoAdjust="0"/>
    <p:restoredTop sz="95889" autoAdjust="0"/>
  </p:normalViewPr>
  <p:slideViewPr>
    <p:cSldViewPr snapToGrid="0" showGuides="1">
      <p:cViewPr varScale="1">
        <p:scale>
          <a:sx n="60" d="100"/>
          <a:sy n="60" d="100"/>
        </p:scale>
        <p:origin x="524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1116" y="-260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9F0E574-D5E5-42E5-8871-9EA236ED041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BA0AB36-4B70-4581-BE64-63AA70ACA8A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C4BFCF03-F91D-4C08-ACB2-C156330128F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8A7CB7F-FA31-4DCA-BE50-73124A97FE7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A01AD0-D987-43EA-88A8-B332DDC59B4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CA8F975-62B6-4D29-9497-C4239419F27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1B832733-B917-4D36-86B7-13FA4D8615B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4D257E03-96B2-4237-BC9C-8088699C005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6AEB4D8-0183-4E88-B123-2AB507B78DF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9653EBD-7A18-4705-9F8A-47B527E653F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14ED718-A1F5-4F84-B0CC-84281BA312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CB175A-CCF7-4340-A462-55EAE47CFBD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2CB175A-CCF7-4340-A462-55EAE47CFBDD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842229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82811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E95C3-7B72-4413-839B-5A1FCCD4B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333963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301386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E54B6-A402-48CE-AC60-170C7062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63857712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626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3013B12-28F4-4BED-AC0E-02168ADCBE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1D017C7-4781-495A-90E1-A20058A884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0948316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1622A28D-91FF-424D-9A85-3D92302E7DB9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B6DBCF18-D575-4F93-8162-3ADADE4C87E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92EE7BBB-86C4-46F9-ABAA-9947F158819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0DEAEC1E-84A2-48EF-A1E5-55F2235ABA0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FC3C839-C9C2-4CE6-8345-973B003AC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C60B5DA1-387A-4F0C-9B12-B9F05790505D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320A1963-80C5-45FD-8F33-240A40EFEB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13" r:id="rId1"/>
    <p:sldLayoutId id="2147485414" r:id="rId2"/>
    <p:sldLayoutId id="2147485419" r:id="rId3"/>
    <p:sldLayoutId id="2147485415" r:id="rId4"/>
    <p:sldLayoutId id="2147485416" r:id="rId5"/>
    <p:sldLayoutId id="2147485418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3_Maastricht_2024-03/Docs" TargetMode="External"/><Relationship Id="rId7" Type="http://schemas.openxmlformats.org/officeDocument/2006/relationships/hyperlink" Target="https://www.3gpp.org/ftp/TSG_SA/TSG_SA/TSGS_103_Maastricht_2024-03/Docs/SP-240450.zi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TSG_SA/TSGS_103_Maastricht_2024-03/Report" TargetMode="External"/><Relationship Id="rId5" Type="http://schemas.openxmlformats.org/officeDocument/2006/relationships/hyperlink" Target="https://www.3gpp.org/ftp/tsg_ct/TSG_CT/TSGC_103_Maastricht/Docs" TargetMode="External"/><Relationship Id="rId4" Type="http://schemas.openxmlformats.org/officeDocument/2006/relationships/hyperlink" Target="https://www.3gpp.org/ftp/tsg_ran/TSG_RAN/TSGR_103/Docs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mailto:marcus.wong@oppo.com" TargetMode="External"/><Relationship Id="rId13" Type="http://schemas.openxmlformats.org/officeDocument/2006/relationships/hyperlink" Target="mailto:r.rohini@samsung.com" TargetMode="External"/><Relationship Id="rId3" Type="http://schemas.openxmlformats.org/officeDocument/2006/relationships/hyperlink" Target="mailto:markus.hanhisalo@ericsson.com" TargetMode="External"/><Relationship Id="rId7" Type="http://schemas.openxmlformats.org/officeDocument/2006/relationships/hyperlink" Target="https://www.3gpp.org/ftp/TSG_SA/TSG_SA/TSGS_103_Maastricht_2024-03/Docs/SP-240506.zip" TargetMode="External"/><Relationship Id="rId12" Type="http://schemas.openxmlformats.org/officeDocument/2006/relationships/hyperlink" Target="https://www.3gpp.org/ftp/TSG_SA/TSG_SA/TSGS_103_Maastricht_2024-03/Docs/SP-240508.zip" TargetMode="External"/><Relationship Id="rId17" Type="http://schemas.openxmlformats.org/officeDocument/2006/relationships/hyperlink" Target="mailto:huli@vivo.com" TargetMode="External"/><Relationship Id="rId2" Type="http://schemas.openxmlformats.org/officeDocument/2006/relationships/hyperlink" Target="https://www.3gpp.org/ftp/TSG_SA/TSG_SA/TSGS_103_Maastricht_2024-03/Docs/SP-240504.zip" TargetMode="External"/><Relationship Id="rId16" Type="http://schemas.openxmlformats.org/officeDocument/2006/relationships/hyperlink" Target="mailto:liuchangyjy@chinamobile.com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mailto:songhua@chinamobile.com" TargetMode="External"/><Relationship Id="rId11" Type="http://schemas.openxmlformats.org/officeDocument/2006/relationships/hyperlink" Target="mailto:Samir.Ferdi@InterDigital.com" TargetMode="External"/><Relationship Id="rId5" Type="http://schemas.openxmlformats.org/officeDocument/2006/relationships/hyperlink" Target="mailto:liu.peilin@zte.com.cn" TargetMode="External"/><Relationship Id="rId15" Type="http://schemas.openxmlformats.org/officeDocument/2006/relationships/hyperlink" Target="https://www.3gpp.org/ftp/TSG_SA/TSG_SA/TSGS_103_Maastricht_2024-03/Docs/SP-240509.zip" TargetMode="External"/><Relationship Id="rId10" Type="http://schemas.openxmlformats.org/officeDocument/2006/relationships/hyperlink" Target="https://www.3gpp.org/ftp/TSG_SA/TSG_SA/TSGS_103_Maastricht_2024-03/Docs/SP-240507.zip" TargetMode="External"/><Relationship Id="rId4" Type="http://schemas.openxmlformats.org/officeDocument/2006/relationships/hyperlink" Target="https://www.3gpp.org/ftp/TSG_SA/TSG_SA/TSGS_103_Maastricht_2024-03/Docs/SP-240505.zip" TargetMode="External"/><Relationship Id="rId9" Type="http://schemas.openxmlformats.org/officeDocument/2006/relationships/hyperlink" Target="mailto:guolonghua@huawei.com" TargetMode="External"/><Relationship Id="rId14" Type="http://schemas.openxmlformats.org/officeDocument/2006/relationships/hyperlink" Target="mailto:xionglihui@oppo.com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mailto:bo.bjerrum@nokia.com" TargetMode="External"/><Relationship Id="rId13" Type="http://schemas.openxmlformats.org/officeDocument/2006/relationships/hyperlink" Target="https://www.3gpp.org/ftp/TSG_SA/TSG_SA/TSGS_103_Maastricht_2024-03/Docs/SP-240515.zip" TargetMode="External"/><Relationship Id="rId3" Type="http://schemas.openxmlformats.org/officeDocument/2006/relationships/hyperlink" Target="mailto:yaog9@chinaunicom.cn" TargetMode="External"/><Relationship Id="rId7" Type="http://schemas.openxmlformats.org/officeDocument/2006/relationships/hyperlink" Target="https://www.3gpp.org/ftp/TSG_SA/TSG_SA/TSGS_103_Maastricht_2024-03/Docs/SP-240512.zip" TargetMode="External"/><Relationship Id="rId12" Type="http://schemas.openxmlformats.org/officeDocument/2006/relationships/hyperlink" Target="mailto:gaowh@chinatelecom.cn" TargetMode="External"/><Relationship Id="rId2" Type="http://schemas.openxmlformats.org/officeDocument/2006/relationships/hyperlink" Target="https://www.3gpp.org/ftp/TSG_SA/TSG_SA/TSGS_103_Maastricht_2024-03/Docs/SP-240510.zip" TargetMode="External"/><Relationship Id="rId16" Type="http://schemas.openxmlformats.org/officeDocument/2006/relationships/hyperlink" Target="mailto:huangxiaoting@chinamobile.com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mailto:abhijeet.kolekar@intel.com" TargetMode="External"/><Relationship Id="rId11" Type="http://schemas.openxmlformats.org/officeDocument/2006/relationships/hyperlink" Target="mailto:leiao@huawei.com" TargetMode="External"/><Relationship Id="rId5" Type="http://schemas.openxmlformats.org/officeDocument/2006/relationships/hyperlink" Target="https://www.3gpp.org/ftp/TSG_SA/TSG_SA/TSGS_103_Maastricht_2024-03/Docs/SP-240511.zip" TargetMode="External"/><Relationship Id="rId15" Type="http://schemas.openxmlformats.org/officeDocument/2006/relationships/hyperlink" Target="https://www.3gpp.org/ftp/TSG_SA/TSG_SA/TSGS_103_Maastricht_2024-03/Docs/SP-240516.zip" TargetMode="External"/><Relationship Id="rId10" Type="http://schemas.openxmlformats.org/officeDocument/2006/relationships/hyperlink" Target="https://www.3gpp.org/ftp/TSG_SA/TSG_SA/TSGS_103_Maastricht_2024-03/Docs/SP-240513.zip" TargetMode="External"/><Relationship Id="rId4" Type="http://schemas.openxmlformats.org/officeDocument/2006/relationships/hyperlink" Target="mailto:zhangbo6@huawei.com" TargetMode="External"/><Relationship Id="rId9" Type="http://schemas.openxmlformats.org/officeDocument/2006/relationships/hyperlink" Target="mailto:ferhat.karakoc@ericsson.com" TargetMode="External"/><Relationship Id="rId14" Type="http://schemas.openxmlformats.org/officeDocument/2006/relationships/hyperlink" Target="mailto:raina.wu@huawei.com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3_Maastricht_2024-03/Docs/SP-240416.zip" TargetMode="External"/><Relationship Id="rId2" Type="http://schemas.openxmlformats.org/officeDocument/2006/relationships/hyperlink" Target="https://www.3gpp.org/ftp/tsg_sa/TSG_SA/TSGS_103_Maastricht_2024-03/Docs/SP-240417.zip" TargetMode="Externa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www.3gpp.org/ftp/tsg_sa/TSG_SA/TSGS_103_Maastricht_2024-03/Docs/SP-240426.zip" TargetMode="External"/><Relationship Id="rId4" Type="http://schemas.openxmlformats.org/officeDocument/2006/relationships/hyperlink" Target="https://www.3gpp.org/ftp/tsg_sa/TSG_SA/TSGS_103_Maastricht_2024-03/Docs/SP-240427.zip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693.zip" TargetMode="External"/><Relationship Id="rId2" Type="http://schemas.openxmlformats.org/officeDocument/2006/relationships/hyperlink" Target="https://www.3gpp.org/ftp/tsg_sa/TSG_SA/TSGS_103_Maastricht_2024-03/Docs/SP-240458.zip" TargetMode="Externa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D6F74BBF-6643-4D12-BB2C-2105504062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sv-SE" dirty="0"/>
              <a:t>Report from SA#103 on SA3 topics</a:t>
            </a:r>
          </a:p>
        </p:txBody>
      </p:sp>
      <p:sp>
        <p:nvSpPr>
          <p:cNvPr id="5123" name="Subtitle 2">
            <a:extLst>
              <a:ext uri="{FF2B5EF4-FFF2-40B4-BE49-F238E27FC236}">
                <a16:creationId xmlns:a16="http://schemas.microsoft.com/office/drawing/2014/main" id="{6076546E-D892-4ECA-A62B-AF382ED7CF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Arial" panose="020B0604020202020204" pitchFamily="34" charset="0"/>
              </a:rPr>
              <a:t>Suresh Nair, </a:t>
            </a:r>
            <a:r>
              <a:rPr lang="en-US" altLang="en-US" sz="2000" dirty="0">
                <a:latin typeface="Arial" panose="020B0604020202020204" pitchFamily="34" charset="0"/>
              </a:rPr>
              <a:t>SA3 Chair, Nokia</a:t>
            </a:r>
          </a:p>
          <a:p>
            <a:pPr>
              <a:buFontTx/>
              <a:buNone/>
            </a:pPr>
            <a:endParaRPr lang="sv-SE" altLang="sv-SE" sz="20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0BF4D-B165-4C49-88D3-062043E4C1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320" y="341984"/>
            <a:ext cx="5120114" cy="169279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eaLnBrk="1" hangingPunct="1"/>
            <a:r>
              <a:rPr lang="en-US" dirty="0"/>
              <a:t>Outline</a:t>
            </a:r>
          </a:p>
        </p:txBody>
      </p:sp>
      <p:cxnSp>
        <p:nvCxnSpPr>
          <p:cNvPr id="7" name="Straight Arrow Connector 9">
            <a:extLst>
              <a:ext uri="{FF2B5EF4-FFF2-40B4-BE49-F238E27FC236}">
                <a16:creationId xmlns:a16="http://schemas.microsoft.com/office/drawing/2014/main" id="{E4A809D5-3600-46D4-A466-67F2349A5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55320" y="2316480"/>
            <a:ext cx="4572000" cy="0"/>
          </a:xfrm>
          <a:prstGeom prst="straightConnector1">
            <a:avLst/>
          </a:prstGeom>
          <a:ln w="19050" cap="sq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F639F3-3BD3-4C77-B720-4DF4ADD219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5321" y="2575034"/>
            <a:ext cx="8778046" cy="3462228"/>
          </a:xfrm>
        </p:spPr>
        <p:txBody>
          <a:bodyPr vert="horz" lIns="91440" tIns="45720" rIns="91440" bIns="45720" rtlCol="0">
            <a:normAutofit/>
          </a:bodyPr>
          <a:lstStyle/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General information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Outcome of SA3 submissions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Approved related WID/SIDs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Report on specific topics</a:t>
            </a:r>
          </a:p>
          <a:p>
            <a:pPr marL="0" indent="0" eaLnBrk="1" hangingPunct="1">
              <a:buNone/>
            </a:pPr>
            <a:endParaRPr lang="en-US" sz="2400" dirty="0"/>
          </a:p>
          <a:p>
            <a:pPr eaLnBrk="1" hangingPunct="1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0" indent="0" eaLnBrk="1" hangingPunct="1">
              <a:buNone/>
            </a:pPr>
            <a:endParaRPr lang="en-US" sz="2400" dirty="0"/>
          </a:p>
          <a:p>
            <a:pPr eaLnBrk="1" hangingPunct="1"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2187520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EA62F-77EA-4269-B2B3-149D052A0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General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321AD9-6172-4EE6-8DF0-EEF44C736C79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chemeClr val="accent1">
              <a:lumMod val="20000"/>
              <a:lumOff val="80000"/>
            </a:schemeClr>
          </a:solidFill>
          <a:effectLst>
            <a:outerShdw blurRad="50800" dist="50800" dir="5400000" algn="ctr" rotWithShape="0">
              <a:schemeClr val="accent1">
                <a:lumMod val="20000"/>
                <a:lumOff val="80000"/>
              </a:schemeClr>
            </a:outerShdw>
          </a:effectLst>
        </p:spPr>
        <p:txBody>
          <a:bodyPr/>
          <a:lstStyle/>
          <a:p>
            <a:r>
              <a:rPr lang="en-GB" sz="2400" u="sng" dirty="0"/>
              <a:t>Input</a:t>
            </a:r>
          </a:p>
          <a:p>
            <a:pPr lvl="1"/>
            <a:r>
              <a:rPr lang="en-GB" sz="2000" dirty="0"/>
              <a:t>The SA#103 documents: </a:t>
            </a:r>
            <a:r>
              <a:rPr lang="en-US" sz="2000" u="sng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Nokia Pure Text Light" panose="020B0304040602060303" pitchFamily="34" charset="0"/>
                <a:cs typeface="Calibri" panose="020F0502020204030204" pitchFamily="34" charset="0"/>
                <a:hlinkClick r:id="rId3"/>
              </a:rPr>
              <a:t>https://www.3gpp.org/ftp/tsg_sa/TSG_SA/TSGS_103_Maastricht_2024-03/Docs</a:t>
            </a:r>
            <a:endParaRPr lang="en-GB" sz="2000" dirty="0"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en-GB" sz="2000" dirty="0"/>
              <a:t>The RAN#103  documents: </a:t>
            </a:r>
            <a:r>
              <a:rPr lang="sv-SE" sz="2000" dirty="0">
                <a:hlinkClick r:id="rId4"/>
              </a:rPr>
              <a:t>https://www.3gpp.org/ftp/tsg_ran/TSG_RAN/TSGR_103/Docs</a:t>
            </a:r>
            <a:r>
              <a:rPr lang="sv-SE" sz="2000" dirty="0"/>
              <a:t> </a:t>
            </a:r>
          </a:p>
          <a:p>
            <a:pPr lvl="1"/>
            <a:r>
              <a:rPr lang="en-GB" sz="2000" dirty="0"/>
              <a:t>The CT#102 documents: </a:t>
            </a:r>
            <a:r>
              <a:rPr lang="sv-SE" sz="2000" dirty="0">
                <a:hlinkClick r:id="rId5"/>
              </a:rPr>
              <a:t>https://www.3gpp.org/ftp/tsg_ct/TSG_CT/TSGC_103_Maastricht/Docs</a:t>
            </a:r>
            <a:r>
              <a:rPr lang="sv-SE" sz="2000" dirty="0"/>
              <a:t> </a:t>
            </a:r>
            <a:endParaRPr lang="sv-SE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1235D6-695C-4AE1-8BD0-6DA98BE0EE81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1" y="1825625"/>
            <a:ext cx="5744836" cy="4351338"/>
          </a:xfrm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r>
              <a:rPr lang="sv-SE" sz="2400" u="sng" dirty="0"/>
              <a:t>Reports</a:t>
            </a:r>
          </a:p>
          <a:p>
            <a:pPr marL="179705" marR="0">
              <a:spcBef>
                <a:spcPts val="0"/>
              </a:spcBef>
              <a:spcAft>
                <a:spcPts val="0"/>
              </a:spcAft>
            </a:pPr>
            <a:r>
              <a:rPr lang="en-GB" sz="2000" dirty="0"/>
              <a:t>SA#102 meeting report: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179705" marR="0">
              <a:spcBef>
                <a:spcPts val="0"/>
              </a:spcBef>
              <a:spcAft>
                <a:spcPts val="0"/>
              </a:spcAft>
            </a:pPr>
            <a:r>
              <a:rPr lang="en-US" sz="2000" u="sng" dirty="0">
                <a:solidFill>
                  <a:srgbClr val="0000FF"/>
                </a:solidFill>
                <a:effectLst/>
                <a:latin typeface="Nokia Pure Text Light" panose="020B0304040602060303" pitchFamily="34" charset="0"/>
                <a:ea typeface="Nokia Pure Text Light" panose="020B0304040602060303" pitchFamily="34" charset="0"/>
                <a:cs typeface="Arial" panose="020B0604020202020204" pitchFamily="34" charset="0"/>
                <a:hlinkClick r:id="rId6"/>
              </a:rPr>
              <a:t>https://www.3gpp.org/ftp/tsg_sa/TSG_SA/TSGS_103_Maastricht_2024-03/Report</a:t>
            </a:r>
            <a:endParaRPr lang="en-US" sz="2000" u="sng" dirty="0">
              <a:solidFill>
                <a:srgbClr val="0000FF"/>
              </a:solidFill>
              <a:effectLst/>
              <a:latin typeface="Nokia Pure Text Light" panose="020B0304040602060303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  <a:p>
            <a:pPr marL="179705" marR="0">
              <a:spcBef>
                <a:spcPts val="0"/>
              </a:spcBef>
              <a:spcAft>
                <a:spcPts val="0"/>
              </a:spcAft>
            </a:pPr>
            <a:endParaRPr lang="en-US" sz="1800" u="sng" dirty="0">
              <a:solidFill>
                <a:srgbClr val="0000FF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179705" marR="0">
              <a:spcBef>
                <a:spcPts val="0"/>
              </a:spcBef>
              <a:spcAft>
                <a:spcPts val="0"/>
              </a:spcAft>
            </a:pPr>
            <a:r>
              <a:rPr lang="sv-FI" sz="1800" dirty="0">
                <a:solidFill>
                  <a:srgbClr val="001135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Rel-19 SA3 </a:t>
            </a:r>
            <a:r>
              <a:rPr lang="en-US" sz="1800" dirty="0">
                <a:solidFill>
                  <a:srgbClr val="001135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SID/WIDs were approved. </a:t>
            </a:r>
            <a:endParaRPr lang="en-US" sz="1800" dirty="0">
              <a:effectLst/>
              <a:ea typeface="Calibri" panose="020F0502020204030204" pitchFamily="34" charset="0"/>
            </a:endParaRPr>
          </a:p>
          <a:p>
            <a:endParaRPr lang="sv-FI" sz="1800" u="sng" dirty="0">
              <a:solidFill>
                <a:srgbClr val="0000FF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457200" lvl="1" indent="0">
              <a:buNone/>
            </a:pPr>
            <a:endParaRPr lang="en-US" sz="1600" dirty="0"/>
          </a:p>
          <a:p>
            <a:r>
              <a:rPr lang="en-US" sz="18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7"/>
              </a:rPr>
              <a:t>SP-240450</a:t>
            </a:r>
            <a:r>
              <a:rPr lang="en-US" sz="1200" dirty="0"/>
              <a:t>  </a:t>
            </a:r>
            <a:r>
              <a:rPr lang="en-US" sz="1100" dirty="0"/>
              <a:t> </a:t>
            </a:r>
            <a:r>
              <a:rPr lang="en-US" sz="16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SA WG3 Chair report to SA#103</a:t>
            </a:r>
            <a:r>
              <a:rPr lang="en-US" sz="1600" dirty="0"/>
              <a:t> </a:t>
            </a:r>
          </a:p>
          <a:p>
            <a:pPr marL="457200" lvl="1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08500679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0ABC1-E959-40A4-87E2-B56926DFE3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57201"/>
          </a:xfrm>
        </p:spPr>
        <p:txBody>
          <a:bodyPr/>
          <a:lstStyle/>
          <a:p>
            <a:r>
              <a:rPr lang="sv-SE" dirty="0"/>
              <a:t>Outcome of SA3 submissions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1E2C71D-159C-4427-AF4A-F930C16488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548" y="1708667"/>
            <a:ext cx="10515599" cy="3966369"/>
          </a:xfrm>
        </p:spPr>
        <p:txBody>
          <a:bodyPr/>
          <a:lstStyle/>
          <a:p>
            <a:r>
              <a:rPr lang="en-US" sz="2400" dirty="0"/>
              <a:t> </a:t>
            </a:r>
            <a:r>
              <a:rPr lang="en-US" sz="1800" dirty="0"/>
              <a:t>SA3 Rel-19 SID/WIDs submitted were approved adding rapporteurs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All SA3-LI contributions were approved as submitted. </a:t>
            </a:r>
          </a:p>
          <a:p>
            <a:endParaRPr lang="en-US" sz="2400" dirty="0"/>
          </a:p>
          <a:p>
            <a:pPr lvl="1"/>
            <a:endParaRPr lang="en-GB" sz="2000" dirty="0"/>
          </a:p>
          <a:p>
            <a:pPr lvl="1"/>
            <a:endParaRPr lang="sv-SE" sz="20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B9EDB7F-D755-60F9-C6A3-4938767CDE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1933756"/>
              </p:ext>
            </p:extLst>
          </p:nvPr>
        </p:nvGraphicFramePr>
        <p:xfrm>
          <a:off x="625548" y="2052470"/>
          <a:ext cx="10613066" cy="429304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69910">
                  <a:extLst>
                    <a:ext uri="{9D8B030D-6E8A-4147-A177-3AD203B41FA5}">
                      <a16:colId xmlns:a16="http://schemas.microsoft.com/office/drawing/2014/main" val="2811710313"/>
                    </a:ext>
                  </a:extLst>
                </a:gridCol>
                <a:gridCol w="2861688">
                  <a:extLst>
                    <a:ext uri="{9D8B030D-6E8A-4147-A177-3AD203B41FA5}">
                      <a16:colId xmlns:a16="http://schemas.microsoft.com/office/drawing/2014/main" val="2880345479"/>
                    </a:ext>
                  </a:extLst>
                </a:gridCol>
                <a:gridCol w="742775">
                  <a:extLst>
                    <a:ext uri="{9D8B030D-6E8A-4147-A177-3AD203B41FA5}">
                      <a16:colId xmlns:a16="http://schemas.microsoft.com/office/drawing/2014/main" val="730992115"/>
                    </a:ext>
                  </a:extLst>
                </a:gridCol>
                <a:gridCol w="782070">
                  <a:extLst>
                    <a:ext uri="{9D8B030D-6E8A-4147-A177-3AD203B41FA5}">
                      <a16:colId xmlns:a16="http://schemas.microsoft.com/office/drawing/2014/main" val="1471993060"/>
                    </a:ext>
                  </a:extLst>
                </a:gridCol>
                <a:gridCol w="2198753">
                  <a:extLst>
                    <a:ext uri="{9D8B030D-6E8A-4147-A177-3AD203B41FA5}">
                      <a16:colId xmlns:a16="http://schemas.microsoft.com/office/drawing/2014/main" val="3509341921"/>
                    </a:ext>
                  </a:extLst>
                </a:gridCol>
                <a:gridCol w="3157870">
                  <a:extLst>
                    <a:ext uri="{9D8B030D-6E8A-4147-A177-3AD203B41FA5}">
                      <a16:colId xmlns:a16="http://schemas.microsoft.com/office/drawing/2014/main" val="3046504874"/>
                    </a:ext>
                  </a:extLst>
                </a:gridCol>
              </a:tblGrid>
              <a:tr h="2245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u="sng" kern="0">
                          <a:effectLst/>
                        </a:rPr>
                        <a:t>Tdoc#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0" dirty="0">
                          <a:effectLst/>
                        </a:rPr>
                        <a:t>Title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0">
                          <a:effectLst/>
                        </a:rPr>
                        <a:t>SID/WID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0">
                          <a:effectLst/>
                        </a:rPr>
                        <a:t>TR#</a:t>
                      </a:r>
                      <a:endParaRPr lang="en-US" sz="1400" kern="1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0">
                          <a:effectLst/>
                        </a:rPr>
                        <a:t>assigned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0">
                          <a:effectLst/>
                        </a:rPr>
                        <a:t>Primary Rapporteur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0">
                          <a:effectLst/>
                        </a:rPr>
                        <a:t>Secondary Rapporteur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extLst>
                  <a:ext uri="{0D108BD9-81ED-4DB2-BD59-A6C34878D82A}">
                    <a16:rowId xmlns:a16="http://schemas.microsoft.com/office/drawing/2014/main" val="1144368395"/>
                  </a:ext>
                </a:extLst>
              </a:tr>
              <a:tr h="40929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u="sng" kern="0">
                          <a:effectLst/>
                          <a:hlinkClick r:id="rId2"/>
                        </a:rPr>
                        <a:t>SP-240504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0">
                          <a:effectLst/>
                        </a:rPr>
                        <a:t>Study on UAS security enhancements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0">
                          <a:effectLst/>
                        </a:rPr>
                        <a:t>SID new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>
                          <a:effectLst/>
                        </a:rPr>
                        <a:t>33.759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>
                          <a:effectLst/>
                        </a:rPr>
                        <a:t>Markus Hanhisalo (Ericsson)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u="sng" kern="100">
                          <a:effectLst/>
                          <a:hlinkClick r:id="rId3"/>
                        </a:rPr>
                        <a:t>markus.hanhisalo@ericsson.com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>
                          <a:effectLst/>
                        </a:rPr>
                        <a:t>None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extLst>
                  <a:ext uri="{0D108BD9-81ED-4DB2-BD59-A6C34878D82A}">
                    <a16:rowId xmlns:a16="http://schemas.microsoft.com/office/drawing/2014/main" val="2993040453"/>
                  </a:ext>
                </a:extLst>
              </a:tr>
              <a:tr h="2245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u="sng" kern="0">
                          <a:effectLst/>
                          <a:hlinkClick r:id="rId4"/>
                        </a:rPr>
                        <a:t>SP-240505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0">
                          <a:effectLst/>
                        </a:rPr>
                        <a:t>Study on security aspects of 5G NR Femto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0">
                          <a:effectLst/>
                        </a:rPr>
                        <a:t>SID new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>
                          <a:effectLst/>
                        </a:rPr>
                        <a:t>33.745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>
                          <a:effectLst/>
                        </a:rPr>
                        <a:t>Peilin LIU (ZTE)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u="sng" kern="100">
                          <a:effectLst/>
                          <a:hlinkClick r:id="rId5"/>
                        </a:rPr>
                        <a:t>liu.peilin@zte.com.cn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>
                          <a:effectLst/>
                        </a:rPr>
                        <a:t>Hua Song </a:t>
                      </a:r>
                      <a:r>
                        <a:rPr lang="en-US" sz="1400" u="sng" kern="100">
                          <a:effectLst/>
                          <a:hlinkClick r:id="rId6"/>
                        </a:rPr>
                        <a:t>songhua@chinamobile.com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extLst>
                  <a:ext uri="{0D108BD9-81ED-4DB2-BD59-A6C34878D82A}">
                    <a16:rowId xmlns:a16="http://schemas.microsoft.com/office/drawing/2014/main" val="711659977"/>
                  </a:ext>
                </a:extLst>
              </a:tr>
              <a:tr h="2861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u="sng" kern="0">
                          <a:effectLst/>
                          <a:hlinkClick r:id="rId7"/>
                        </a:rPr>
                        <a:t>SP-240506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0">
                          <a:effectLst/>
                        </a:rPr>
                        <a:t>Study on Security Aspect of Ambient IoT Services in 5G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0">
                          <a:effectLst/>
                        </a:rPr>
                        <a:t>SID new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>
                          <a:effectLst/>
                        </a:rPr>
                        <a:t>33.713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>
                          <a:effectLst/>
                        </a:rPr>
                        <a:t>Marcus Wong (Oppo)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u="sng" kern="100">
                          <a:effectLst/>
                          <a:hlinkClick r:id="rId8"/>
                        </a:rPr>
                        <a:t>marcus.wong@oppo.com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>
                          <a:effectLst/>
                        </a:rPr>
                        <a:t>Guo Longhua (Huawei)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u="sng" kern="100">
                          <a:effectLst/>
                          <a:hlinkClick r:id="rId9"/>
                        </a:rPr>
                        <a:t>guolonghua@huawei.com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extLst>
                  <a:ext uri="{0D108BD9-81ED-4DB2-BD59-A6C34878D82A}">
                    <a16:rowId xmlns:a16="http://schemas.microsoft.com/office/drawing/2014/main" val="3995876169"/>
                  </a:ext>
                </a:extLst>
              </a:tr>
              <a:tr h="2861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u="sng" kern="0">
                          <a:effectLst/>
                          <a:hlinkClick r:id="rId10"/>
                        </a:rPr>
                        <a:t>SP-240507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0">
                          <a:effectLst/>
                        </a:rPr>
                        <a:t>Study on security aspects of User Identities and Authentication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0">
                          <a:effectLst/>
                        </a:rPr>
                        <a:t>SID new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>
                          <a:effectLst/>
                        </a:rPr>
                        <a:t>33.700-32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>
                          <a:effectLst/>
                        </a:rPr>
                        <a:t>Samir Ferdi (Inter Digital)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u="sng" kern="100">
                          <a:effectLst/>
                          <a:hlinkClick r:id="rId11"/>
                        </a:rPr>
                        <a:t>Samir.Ferdi@InterDigital.com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>
                          <a:effectLst/>
                        </a:rPr>
                        <a:t>None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extLst>
                  <a:ext uri="{0D108BD9-81ED-4DB2-BD59-A6C34878D82A}">
                    <a16:rowId xmlns:a16="http://schemas.microsoft.com/office/drawing/2014/main" val="639320583"/>
                  </a:ext>
                </a:extLst>
              </a:tr>
              <a:tr h="34772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u="sng" kern="0">
                          <a:effectLst/>
                          <a:hlinkClick r:id="rId12"/>
                        </a:rPr>
                        <a:t>SP-240508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0">
                          <a:effectLst/>
                        </a:rPr>
                        <a:t>Study on security aspects of 5G Mobile Metaverse services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0">
                          <a:effectLst/>
                        </a:rPr>
                        <a:t>SID new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>
                          <a:effectLst/>
                        </a:rPr>
                        <a:t>33.721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>
                          <a:effectLst/>
                        </a:rPr>
                        <a:t>Rohini Rajendran, (Samsung)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u="sng" kern="100">
                          <a:effectLst/>
                          <a:hlinkClick r:id="rId13"/>
                        </a:rPr>
                        <a:t>r.rohini@samsung.com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>
                          <a:effectLst/>
                        </a:rPr>
                        <a:t>Lihui Xiong (Oppo)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u="sng" kern="100">
                          <a:effectLst/>
                          <a:hlinkClick r:id="rId14"/>
                        </a:rPr>
                        <a:t>xionglihui@oppo.com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extLst>
                  <a:ext uri="{0D108BD9-81ED-4DB2-BD59-A6C34878D82A}">
                    <a16:rowId xmlns:a16="http://schemas.microsoft.com/office/drawing/2014/main" val="3807847117"/>
                  </a:ext>
                </a:extLst>
              </a:tr>
              <a:tr h="36047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u="sng" kern="0">
                          <a:effectLst/>
                          <a:hlinkClick r:id="rId15"/>
                        </a:rPr>
                        <a:t>SP-240509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0" dirty="0">
                          <a:effectLst/>
                        </a:rPr>
                        <a:t>Study on security aspects of Core Network Enhanced Support for AIML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0">
                          <a:effectLst/>
                        </a:rPr>
                        <a:t>SID new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>
                          <a:effectLst/>
                        </a:rPr>
                        <a:t>33.784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>
                          <a:effectLst/>
                        </a:rPr>
                        <a:t>Chang Liu (China Mobile)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u="sng" kern="100">
                          <a:effectLst/>
                          <a:hlinkClick r:id="rId16"/>
                        </a:rPr>
                        <a:t>liuchangyjy@chinamobile.com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 dirty="0">
                          <a:effectLst/>
                        </a:rPr>
                        <a:t>Hu Li (Vivo)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u="sng" kern="100" dirty="0">
                          <a:effectLst/>
                          <a:hlinkClick r:id="rId17"/>
                        </a:rPr>
                        <a:t>huli@vivo.com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extLst>
                  <a:ext uri="{0D108BD9-81ED-4DB2-BD59-A6C34878D82A}">
                    <a16:rowId xmlns:a16="http://schemas.microsoft.com/office/drawing/2014/main" val="8260747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998595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0ABC1-E959-40A4-87E2-B56926DFE3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57201"/>
          </a:xfrm>
        </p:spPr>
        <p:txBody>
          <a:bodyPr/>
          <a:lstStyle/>
          <a:p>
            <a:r>
              <a:rPr lang="sv-SE" dirty="0"/>
              <a:t>Outcome of SA3 submissions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1E2C71D-159C-4427-AF4A-F930C16488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548" y="1708667"/>
            <a:ext cx="10515599" cy="3966369"/>
          </a:xfrm>
        </p:spPr>
        <p:txBody>
          <a:bodyPr/>
          <a:lstStyle/>
          <a:p>
            <a:r>
              <a:rPr lang="en-US" sz="2400" dirty="0"/>
              <a:t> </a:t>
            </a:r>
            <a:r>
              <a:rPr lang="en-US" sz="1800" dirty="0"/>
              <a:t>SA3 Rel-19 SID/WIDs submitted were approved adding rapporteurs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All SA3-LI contributions were approved as submitted. </a:t>
            </a:r>
          </a:p>
          <a:p>
            <a:r>
              <a:rPr lang="en-US" sz="1800" dirty="0"/>
              <a:t> All CRs approved</a:t>
            </a:r>
          </a:p>
          <a:p>
            <a:endParaRPr lang="en-US" sz="2400" dirty="0"/>
          </a:p>
          <a:p>
            <a:pPr lvl="1"/>
            <a:endParaRPr lang="en-GB" sz="2000" dirty="0"/>
          </a:p>
          <a:p>
            <a:pPr lvl="1"/>
            <a:endParaRPr lang="sv-SE" sz="20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B9EDB7F-D755-60F9-C6A3-4938767CDE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3221715"/>
              </p:ext>
            </p:extLst>
          </p:nvPr>
        </p:nvGraphicFramePr>
        <p:xfrm>
          <a:off x="449225" y="2045955"/>
          <a:ext cx="11293550" cy="429304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69910">
                  <a:extLst>
                    <a:ext uri="{9D8B030D-6E8A-4147-A177-3AD203B41FA5}">
                      <a16:colId xmlns:a16="http://schemas.microsoft.com/office/drawing/2014/main" val="2811710313"/>
                    </a:ext>
                  </a:extLst>
                </a:gridCol>
                <a:gridCol w="4171695">
                  <a:extLst>
                    <a:ext uri="{9D8B030D-6E8A-4147-A177-3AD203B41FA5}">
                      <a16:colId xmlns:a16="http://schemas.microsoft.com/office/drawing/2014/main" val="2880345479"/>
                    </a:ext>
                  </a:extLst>
                </a:gridCol>
                <a:gridCol w="606056">
                  <a:extLst>
                    <a:ext uri="{9D8B030D-6E8A-4147-A177-3AD203B41FA5}">
                      <a16:colId xmlns:a16="http://schemas.microsoft.com/office/drawing/2014/main" val="730992115"/>
                    </a:ext>
                  </a:extLst>
                </a:gridCol>
                <a:gridCol w="956930">
                  <a:extLst>
                    <a:ext uri="{9D8B030D-6E8A-4147-A177-3AD203B41FA5}">
                      <a16:colId xmlns:a16="http://schemas.microsoft.com/office/drawing/2014/main" val="1471993060"/>
                    </a:ext>
                  </a:extLst>
                </a:gridCol>
                <a:gridCol w="2647507">
                  <a:extLst>
                    <a:ext uri="{9D8B030D-6E8A-4147-A177-3AD203B41FA5}">
                      <a16:colId xmlns:a16="http://schemas.microsoft.com/office/drawing/2014/main" val="3509341921"/>
                    </a:ext>
                  </a:extLst>
                </a:gridCol>
                <a:gridCol w="2041452">
                  <a:extLst>
                    <a:ext uri="{9D8B030D-6E8A-4147-A177-3AD203B41FA5}">
                      <a16:colId xmlns:a16="http://schemas.microsoft.com/office/drawing/2014/main" val="3046504874"/>
                    </a:ext>
                  </a:extLst>
                </a:gridCol>
              </a:tblGrid>
              <a:tr h="2245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u="sng" kern="0">
                          <a:effectLst/>
                        </a:rPr>
                        <a:t>Tdoc#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0">
                          <a:effectLst/>
                        </a:rPr>
                        <a:t>Title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0">
                          <a:effectLst/>
                        </a:rPr>
                        <a:t>SID/WID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0">
                          <a:effectLst/>
                        </a:rPr>
                        <a:t>TR#</a:t>
                      </a:r>
                      <a:endParaRPr lang="en-US" sz="1400" kern="1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0">
                          <a:effectLst/>
                        </a:rPr>
                        <a:t>assigned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0">
                          <a:effectLst/>
                        </a:rPr>
                        <a:t>Primary Rapporteur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0">
                          <a:effectLst/>
                        </a:rPr>
                        <a:t>Secondary Rapporteur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extLst>
                  <a:ext uri="{0D108BD9-81ED-4DB2-BD59-A6C34878D82A}">
                    <a16:rowId xmlns:a16="http://schemas.microsoft.com/office/drawing/2014/main" val="1144368395"/>
                  </a:ext>
                </a:extLst>
              </a:tr>
              <a:tr h="2861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u="sng" kern="0">
                          <a:effectLst/>
                          <a:hlinkClick r:id="rId2"/>
                        </a:rPr>
                        <a:t>SP-240510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0">
                          <a:effectLst/>
                        </a:rPr>
                        <a:t>Study on Security Aspects of Enhancement of Support for Edge Computing in 5GC phase 3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0">
                          <a:effectLst/>
                        </a:rPr>
                        <a:t>SID new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>
                          <a:effectLst/>
                        </a:rPr>
                        <a:t>33.749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>
                          <a:effectLst/>
                        </a:rPr>
                        <a:t>Ge Yao (China Unicom)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u="sng" kern="100">
                          <a:effectLst/>
                          <a:hlinkClick r:id="rId3"/>
                        </a:rPr>
                        <a:t>yaog9@chinaunicom.cn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 dirty="0">
                          <a:effectLst/>
                        </a:rPr>
                        <a:t>Bo Zhang (Huawei)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u="sng" kern="100" dirty="0">
                          <a:effectLst/>
                          <a:hlinkClick r:id="rId4"/>
                        </a:rPr>
                        <a:t>zhangbo6@huawei.com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extLst>
                  <a:ext uri="{0D108BD9-81ED-4DB2-BD59-A6C34878D82A}">
                    <a16:rowId xmlns:a16="http://schemas.microsoft.com/office/drawing/2014/main" val="3069406705"/>
                  </a:ext>
                </a:extLst>
              </a:tr>
              <a:tr h="2861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u="sng" kern="0">
                          <a:effectLst/>
                          <a:hlinkClick r:id="rId5"/>
                        </a:rPr>
                        <a:t>SP-240511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0">
                          <a:effectLst/>
                        </a:rPr>
                        <a:t>Study on security aspects for Multi-Access (DualSteer + ATSSS Ph-4)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0">
                          <a:effectLst/>
                        </a:rPr>
                        <a:t>SID new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>
                          <a:effectLst/>
                        </a:rPr>
                        <a:t>33.754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>
                          <a:effectLst/>
                        </a:rPr>
                        <a:t>Kolekar, Abhijeet (Intel)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u="sng" kern="100">
                          <a:effectLst/>
                          <a:hlinkClick r:id="rId6"/>
                        </a:rPr>
                        <a:t>abhijeet.kolekar@intel.com</a:t>
                      </a:r>
                      <a:r>
                        <a:rPr lang="en-US" sz="1400" kern="100">
                          <a:effectLst/>
                        </a:rPr>
                        <a:t> 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>
                          <a:effectLst/>
                        </a:rPr>
                        <a:t>None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extLst>
                  <a:ext uri="{0D108BD9-81ED-4DB2-BD59-A6C34878D82A}">
                    <a16:rowId xmlns:a16="http://schemas.microsoft.com/office/drawing/2014/main" val="1003801107"/>
                  </a:ext>
                </a:extLst>
              </a:tr>
              <a:tr h="2861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u="sng" kern="0">
                          <a:effectLst/>
                          <a:hlinkClick r:id="rId7"/>
                        </a:rPr>
                        <a:t>SP-240512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0">
                          <a:effectLst/>
                        </a:rPr>
                        <a:t>Study on 5GS enhancements for Energy Saving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0">
                          <a:effectLst/>
                        </a:rPr>
                        <a:t>SID new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>
                          <a:effectLst/>
                        </a:rPr>
                        <a:t>33.766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>
                          <a:effectLst/>
                        </a:rPr>
                        <a:t>Bo Bjerrum (Nokia), 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u="sng" kern="100">
                          <a:effectLst/>
                          <a:hlinkClick r:id="rId8"/>
                        </a:rPr>
                        <a:t>bo.bjerrum@nokia.com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>
                          <a:effectLst/>
                        </a:rPr>
                        <a:t>Ferhat Karakoc (Ericsson)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u="sng" kern="100">
                          <a:effectLst/>
                          <a:hlinkClick r:id="rId9"/>
                        </a:rPr>
                        <a:t>ferhat.karakoc@ericsson.com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extLst>
                  <a:ext uri="{0D108BD9-81ED-4DB2-BD59-A6C34878D82A}">
                    <a16:rowId xmlns:a16="http://schemas.microsoft.com/office/drawing/2014/main" val="484085999"/>
                  </a:ext>
                </a:extLst>
              </a:tr>
              <a:tr h="3903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u="sng" kern="0">
                          <a:effectLst/>
                          <a:hlinkClick r:id="rId10"/>
                        </a:rPr>
                        <a:t>SP-240513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0">
                          <a:effectLst/>
                        </a:rPr>
                        <a:t>Study on Security Aspects of Enhancement for Proximity Based Services in 5GS Phase 3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0">
                          <a:effectLst/>
                        </a:rPr>
                        <a:t>SID new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 dirty="0">
                          <a:effectLst/>
                        </a:rPr>
                        <a:t>33.743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>
                          <a:effectLst/>
                        </a:rPr>
                        <a:t>Lei, Ao (Huawei)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u="sng" kern="100">
                          <a:effectLst/>
                          <a:hlinkClick r:id="rId11"/>
                        </a:rPr>
                        <a:t>leiao@huawei.com</a:t>
                      </a:r>
                      <a:r>
                        <a:rPr lang="en-US" sz="1400" kern="100">
                          <a:effectLst/>
                        </a:rPr>
                        <a:t>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0">
                          <a:effectLst/>
                        </a:rPr>
                        <a:t> 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>
                          <a:effectLst/>
                        </a:rPr>
                        <a:t>Gao, Weihan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>
                          <a:effectLst/>
                        </a:rPr>
                        <a:t>(China Telecom)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u="sng" kern="100">
                          <a:effectLst/>
                          <a:hlinkClick r:id="rId12"/>
                        </a:rPr>
                        <a:t>gaowh@chinatelecom.cn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extLst>
                  <a:ext uri="{0D108BD9-81ED-4DB2-BD59-A6C34878D82A}">
                    <a16:rowId xmlns:a16="http://schemas.microsoft.com/office/drawing/2014/main" val="3650332105"/>
                  </a:ext>
                </a:extLst>
              </a:tr>
              <a:tr h="24353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u="sng" kern="0">
                          <a:effectLst/>
                          <a:hlinkClick r:id="rId13"/>
                        </a:rPr>
                        <a:t>SP-240515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0">
                          <a:effectLst/>
                        </a:rPr>
                        <a:t>New WID on Security Assurance Specification for maintenance of 5G features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0">
                          <a:effectLst/>
                        </a:rPr>
                        <a:t>WID new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>
                          <a:effectLst/>
                        </a:rPr>
                        <a:t> 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>
                          <a:effectLst/>
                        </a:rPr>
                        <a:t>Rong Wu (Huawei) </a:t>
                      </a:r>
                      <a:r>
                        <a:rPr lang="en-US" sz="1400" u="sng" kern="100">
                          <a:effectLst/>
                          <a:hlinkClick r:id="rId14"/>
                        </a:rPr>
                        <a:t>raina.wu@huawei.com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>
                          <a:effectLst/>
                        </a:rPr>
                        <a:t>None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extLst>
                  <a:ext uri="{0D108BD9-81ED-4DB2-BD59-A6C34878D82A}">
                    <a16:rowId xmlns:a16="http://schemas.microsoft.com/office/drawing/2014/main" val="1143222531"/>
                  </a:ext>
                </a:extLst>
              </a:tr>
              <a:tr h="34772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u="sng" kern="0">
                          <a:effectLst/>
                          <a:hlinkClick r:id="rId15"/>
                        </a:rPr>
                        <a:t>SP-240516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0" dirty="0">
                          <a:effectLst/>
                        </a:rPr>
                        <a:t>New WID on Security aspects for MSGin5G Service Phase 3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0">
                          <a:effectLst/>
                        </a:rPr>
                        <a:t>WID new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>
                          <a:effectLst/>
                        </a:rPr>
                        <a:t> 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>
                          <a:effectLst/>
                        </a:rPr>
                        <a:t>Xiaoting Huang (Chinamobile)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u="sng" kern="100">
                          <a:effectLst/>
                          <a:hlinkClick r:id="rId16"/>
                        </a:rPr>
                        <a:t>huangxiaoting@chinamobile.com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 dirty="0">
                          <a:effectLst/>
                        </a:rPr>
                        <a:t>None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rtika" panose="02020503030404060203" pitchFamily="18" charset="0"/>
                      </a:endParaRPr>
                    </a:p>
                  </a:txBody>
                  <a:tcPr marL="31563" marR="31563" marT="0" marB="0"/>
                </a:tc>
                <a:extLst>
                  <a:ext uri="{0D108BD9-81ED-4DB2-BD59-A6C34878D82A}">
                    <a16:rowId xmlns:a16="http://schemas.microsoft.com/office/drawing/2014/main" val="811385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6885481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2BF6A65-37BB-4D86-AC0F-70C5F3DDC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SA3 Issues discussed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85924F-3487-42AF-8272-688DE60B16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712" y="1445741"/>
            <a:ext cx="11546958" cy="4744994"/>
          </a:xfrm>
        </p:spPr>
        <p:txBody>
          <a:bodyPr/>
          <a:lstStyle/>
          <a:p>
            <a:pPr marL="0" indent="0">
              <a:buNone/>
            </a:pPr>
            <a:endParaRPr lang="en-US" sz="2000" dirty="0"/>
          </a:p>
          <a:p>
            <a:pPr marL="342900" lvl="0" indent="-342900">
              <a:spcAft>
                <a:spcPts val="660"/>
              </a:spcAft>
              <a:buFont typeface="Symbol" panose="05050102010706020507" pitchFamily="18" charset="2"/>
              <a:buChar char=""/>
              <a:tabLst>
                <a:tab pos="813435" algn="l"/>
              </a:tabLst>
            </a:pPr>
            <a:r>
              <a:rPr lang="fr-FR" sz="1800" b="1" dirty="0">
                <a:solidFill>
                  <a:srgbClr val="000000"/>
                </a:solidFill>
                <a:effectLst/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Rel-18 - AI/ML model sharing (SA2/SA3):</a:t>
            </a:r>
            <a:r>
              <a:rPr lang="en-US" sz="1800" b="1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</a:t>
            </a:r>
            <a:r>
              <a:rPr lang="en-GB" sz="2000" dirty="0">
                <a:solidFill>
                  <a:srgbClr val="000000"/>
                </a:solidFill>
                <a:effectLst/>
                <a:ea typeface="Nokia Pure Text Light" panose="020B0304040602060303" pitchFamily="34" charset="0"/>
                <a:cs typeface="Nokia Pure Text Light" panose="020B0304040602060303" pitchFamily="34" charset="0"/>
              </a:rPr>
              <a:t>SA2 specifications allow ML model request procedure to be used by MTLF (Model Training Logical Function) for its own purpose, or by MTLF on behalf of an </a:t>
            </a:r>
            <a:r>
              <a:rPr lang="en-GB" sz="2000" dirty="0" err="1">
                <a:solidFill>
                  <a:srgbClr val="000000"/>
                </a:solidFill>
                <a:effectLst/>
                <a:ea typeface="Nokia Pure Text Light" panose="020B0304040602060303" pitchFamily="34" charset="0"/>
                <a:cs typeface="Nokia Pure Text Light" panose="020B0304040602060303" pitchFamily="34" charset="0"/>
              </a:rPr>
              <a:t>AnLF</a:t>
            </a:r>
            <a:r>
              <a:rPr lang="en-GB" sz="2000" dirty="0">
                <a:solidFill>
                  <a:srgbClr val="000000"/>
                </a:solidFill>
                <a:effectLst/>
                <a:ea typeface="Nokia Pure Text Light" panose="020B0304040602060303" pitchFamily="34" charset="0"/>
                <a:cs typeface="Nokia Pure Text Light" panose="020B0304040602060303" pitchFamily="34" charset="0"/>
              </a:rPr>
              <a:t> (Analytics Logical Function). For the latter case, the issue of authorization was left to SA3 to solve, however, SA3 could not conclude on this. </a:t>
            </a:r>
            <a:endParaRPr lang="en-US" sz="2000" dirty="0">
              <a:effectLst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marL="914400" indent="-228600">
              <a:spcAft>
                <a:spcPts val="660"/>
              </a:spcAft>
              <a:tabLst>
                <a:tab pos="813435" algn="l"/>
              </a:tabLst>
            </a:pPr>
            <a:r>
              <a:rPr lang="en-GB" sz="2000" dirty="0">
                <a:solidFill>
                  <a:srgbClr val="000000"/>
                </a:solidFill>
                <a:effectLst/>
                <a:ea typeface="Nokia Pure Text Light" panose="020B0304040602060303" pitchFamily="34" charset="0"/>
                <a:cs typeface="Nokia Pure Text Light" panose="020B0304040602060303" pitchFamily="34" charset="0"/>
              </a:rPr>
              <a:t>   Two alternative proposals were discussed in SA#103: </a:t>
            </a:r>
            <a:r>
              <a:rPr lang="en-GB" sz="2000" u="sng" dirty="0">
                <a:solidFill>
                  <a:srgbClr val="000000"/>
                </a:solidFill>
                <a:effectLst/>
                <a:ea typeface="Nokia Pure Text Light" panose="020B0304040602060303" pitchFamily="34" charset="0"/>
                <a:cs typeface="Nokia Pure Text Light" panose="020B0304040602060303" pitchFamily="34" charset="0"/>
                <a:hlinkClick r:id="rId2"/>
              </a:rPr>
              <a:t>SP-240417</a:t>
            </a:r>
            <a:r>
              <a:rPr lang="en-GB" sz="2000" dirty="0">
                <a:solidFill>
                  <a:srgbClr val="000000"/>
                </a:solidFill>
                <a:effectLst/>
                <a:ea typeface="Nokia Pure Text Light" panose="020B0304040602060303" pitchFamily="34" charset="0"/>
                <a:cs typeface="Nokia Pure Text Light" panose="020B0304040602060303" pitchFamily="34" charset="0"/>
              </a:rPr>
              <a:t> &amp; </a:t>
            </a:r>
            <a:r>
              <a:rPr lang="en-GB" sz="2000" u="sng" dirty="0">
                <a:solidFill>
                  <a:srgbClr val="000000"/>
                </a:solidFill>
                <a:effectLst/>
                <a:ea typeface="Nokia Pure Text Light" panose="020B0304040602060303" pitchFamily="34" charset="0"/>
                <a:cs typeface="Nokia Pure Text Light" panose="020B0304040602060303" pitchFamily="34" charset="0"/>
                <a:hlinkClick r:id="rId3"/>
              </a:rPr>
              <a:t>SP-240416</a:t>
            </a:r>
            <a:r>
              <a:rPr lang="en-GB" sz="2000" dirty="0">
                <a:solidFill>
                  <a:srgbClr val="000000"/>
                </a:solidFill>
                <a:effectLst/>
                <a:ea typeface="Nokia Pure Text Light" panose="020B0304040602060303" pitchFamily="34" charset="0"/>
                <a:cs typeface="Nokia Pure Text Light" panose="020B0304040602060303" pitchFamily="34" charset="0"/>
              </a:rPr>
              <a:t> and </a:t>
            </a:r>
            <a:r>
              <a:rPr lang="en-GB" sz="2000" u="sng" dirty="0">
                <a:solidFill>
                  <a:srgbClr val="000000"/>
                </a:solidFill>
                <a:effectLst/>
                <a:ea typeface="Nokia Pure Text Light" panose="020B0304040602060303" pitchFamily="34" charset="0"/>
                <a:cs typeface="Nokia Pure Text Light" panose="020B0304040602060303" pitchFamily="34" charset="0"/>
                <a:hlinkClick r:id="rId4"/>
              </a:rPr>
              <a:t>SP-240427</a:t>
            </a:r>
            <a:r>
              <a:rPr lang="en-GB" sz="2000" dirty="0">
                <a:solidFill>
                  <a:srgbClr val="000000"/>
                </a:solidFill>
                <a:effectLst/>
                <a:ea typeface="Nokia Pure Text Light" panose="020B0304040602060303" pitchFamily="34" charset="0"/>
                <a:cs typeface="Nokia Pure Text Light" panose="020B0304040602060303" pitchFamily="34" charset="0"/>
              </a:rPr>
              <a:t> &amp;</a:t>
            </a:r>
            <a:r>
              <a:rPr lang="en-GB" sz="2000" u="sng" dirty="0">
                <a:solidFill>
                  <a:srgbClr val="000000"/>
                </a:solidFill>
                <a:effectLst/>
                <a:ea typeface="Nokia Pure Text Light" panose="020B0304040602060303" pitchFamily="34" charset="0"/>
                <a:cs typeface="Nokia Pure Text Light" panose="020B0304040602060303" pitchFamily="34" charset="0"/>
                <a:hlinkClick r:id="rId5"/>
              </a:rPr>
              <a:t>SP-240426</a:t>
            </a:r>
            <a:r>
              <a:rPr lang="en-GB" sz="2000" dirty="0">
                <a:solidFill>
                  <a:srgbClr val="000000"/>
                </a:solidFill>
                <a:effectLst/>
                <a:ea typeface="Nokia Pure Text Light" panose="020B0304040602060303" pitchFamily="34" charset="0"/>
                <a:cs typeface="Nokia Pure Text Light" panose="020B0304040602060303" pitchFamily="34" charset="0"/>
              </a:rPr>
              <a:t> .No agreement reached in SA, it was decided to send the discussion back to SA3.</a:t>
            </a:r>
          </a:p>
          <a:p>
            <a:pPr marL="914400" indent="-228600">
              <a:spcAft>
                <a:spcPts val="660"/>
              </a:spcAft>
              <a:tabLst>
                <a:tab pos="813435" algn="l"/>
              </a:tabLst>
            </a:pPr>
            <a:r>
              <a:rPr lang="en-GB" sz="2000" dirty="0">
                <a:solidFill>
                  <a:srgbClr val="000000"/>
                </a:solidFill>
                <a:ea typeface="Nokia Pure Text Light" panose="020B0304040602060303" pitchFamily="34" charset="0"/>
                <a:cs typeface="Nokia Pure Text Light" panose="020B0304040602060303" pitchFamily="34" charset="0"/>
              </a:rPr>
              <a:t>SA3 subsequently resolved this in SA3#115Adhoc-e.</a:t>
            </a:r>
            <a:endParaRPr lang="en-US" sz="2000" dirty="0">
              <a:effectLst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Symbol" panose="05050102010706020507" pitchFamily="18" charset="2"/>
              <a:buChar char=""/>
            </a:pPr>
            <a:endParaRPr lang="en-US" sz="2000" dirty="0">
              <a:effectLst/>
              <a:ea typeface="Calibri" panose="020F0502020204030204" pitchFamily="34" charset="0"/>
            </a:endParaRPr>
          </a:p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Symbol" panose="05050102010706020507" pitchFamily="18" charset="2"/>
              <a:buChar char=""/>
            </a:pPr>
            <a:r>
              <a:rPr lang="en-US" sz="2000" dirty="0">
                <a:effectLst/>
                <a:ea typeface="Calibri" panose="020F0502020204030204" pitchFamily="34" charset="0"/>
              </a:rPr>
              <a:t> </a:t>
            </a:r>
            <a:endParaRPr lang="sv-SE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274701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2BF6A65-37BB-4D86-AC0F-70C5F3DDC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General topics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85924F-3487-42AF-8272-688DE60B16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712" y="1445741"/>
            <a:ext cx="11546958" cy="4744994"/>
          </a:xfrm>
        </p:spPr>
        <p:txBody>
          <a:bodyPr/>
          <a:lstStyle/>
          <a:p>
            <a:pPr marL="0" indent="0">
              <a:buNone/>
            </a:pPr>
            <a:endParaRPr lang="en-US" sz="2000" dirty="0"/>
          </a:p>
          <a:p>
            <a:pPr marL="342900" lvl="0" indent="-342900">
              <a:spcAft>
                <a:spcPts val="660"/>
              </a:spcAft>
              <a:buFont typeface="Symbol" panose="05050102010706020507" pitchFamily="18" charset="2"/>
              <a:buChar char=""/>
              <a:tabLst>
                <a:tab pos="813435" algn="l"/>
              </a:tabLst>
            </a:pPr>
            <a:r>
              <a:rPr lang="en-US" sz="2000" b="1" dirty="0">
                <a:solidFill>
                  <a:srgbClr val="000000"/>
                </a:solidFill>
                <a:effectLst/>
                <a:ea typeface="Nokia Pure Text Light" panose="020B0304040602060303" pitchFamily="34" charset="0"/>
                <a:cs typeface="Nokia Pure Text Light" panose="020B0304040602060303" pitchFamily="34" charset="0"/>
              </a:rPr>
              <a:t>Rel-20 / 6G Timeline</a:t>
            </a:r>
            <a:r>
              <a:rPr lang="en-US" sz="2000" dirty="0">
                <a:solidFill>
                  <a:srgbClr val="000000"/>
                </a:solidFill>
                <a:effectLst/>
                <a:ea typeface="Nokia Pure Text Light" panose="020B0304040602060303" pitchFamily="34" charset="0"/>
                <a:cs typeface="Nokia Pure Text Light" panose="020B0304040602060303" pitchFamily="34" charset="0"/>
              </a:rPr>
              <a:t>: </a:t>
            </a:r>
            <a:endParaRPr lang="en-US" sz="2000" dirty="0">
              <a:effectLst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marL="742950" lvl="1" indent="-285750">
              <a:spcAft>
                <a:spcPts val="1200"/>
              </a:spcAft>
              <a:buFont typeface="Courier New" panose="02070309020205020404" pitchFamily="49" charset="0"/>
              <a:buChar char="o"/>
              <a:tabLst>
                <a:tab pos="813435" algn="l"/>
              </a:tabLst>
            </a:pPr>
            <a:r>
              <a:rPr lang="en-GB" sz="2000" dirty="0">
                <a:solidFill>
                  <a:srgbClr val="000000"/>
                </a:solidFill>
                <a:effectLst/>
                <a:ea typeface="Nokia Pure Text Light" panose="020B0304040602060303" pitchFamily="34" charset="0"/>
                <a:cs typeface="Times New Roman" panose="02020603050405020304" pitchFamily="18" charset="0"/>
              </a:rPr>
              <a:t> Joint RAN/SA/CT discussion endorsed </a:t>
            </a:r>
            <a:r>
              <a:rPr lang="en-GB" sz="2000" u="sng" dirty="0">
                <a:solidFill>
                  <a:srgbClr val="000000"/>
                </a:solidFill>
                <a:effectLst/>
                <a:ea typeface="Nokia Pure Text Light" panose="020B0304040602060303" pitchFamily="34" charset="0"/>
                <a:cs typeface="Times New Roman" panose="02020603050405020304" pitchFamily="18" charset="0"/>
                <a:hlinkClick r:id="rId2"/>
              </a:rPr>
              <a:t>SP-240458</a:t>
            </a:r>
            <a:r>
              <a:rPr lang="en-GB" sz="2000" dirty="0">
                <a:solidFill>
                  <a:srgbClr val="000000"/>
                </a:solidFill>
                <a:effectLst/>
                <a:ea typeface="Nokia Pure Text Light" panose="020B0304040602060303" pitchFamily="34" charset="0"/>
                <a:cs typeface="Times New Roman" panose="02020603050405020304" pitchFamily="18" charset="0"/>
              </a:rPr>
              <a:t> is complementing high-level considerations endorsed in SA#102 in </a:t>
            </a:r>
            <a:r>
              <a:rPr lang="en-GB" sz="2000" u="sng" dirty="0">
                <a:solidFill>
                  <a:srgbClr val="000000"/>
                </a:solidFill>
                <a:effectLst/>
                <a:ea typeface="Nokia Pure Text Light" panose="020B0304040602060303" pitchFamily="34" charset="0"/>
                <a:cs typeface="Times New Roman" panose="02020603050405020304" pitchFamily="18" charset="0"/>
                <a:hlinkClick r:id="rId3"/>
              </a:rPr>
              <a:t>SP-231693</a:t>
            </a:r>
            <a:r>
              <a:rPr lang="en-GB" sz="2000" dirty="0">
                <a:solidFill>
                  <a:srgbClr val="000000"/>
                </a:solidFill>
                <a:effectLst/>
                <a:ea typeface="Nokia Pure Text Light" panose="020B0304040602060303" pitchFamily="34" charset="0"/>
                <a:cs typeface="Times New Roman" panose="02020603050405020304" pitchFamily="18" charset="0"/>
              </a:rPr>
              <a:t>, providing additional details on Rel-20 and Rel-21 time</a:t>
            </a:r>
            <a:r>
              <a:rPr lang="en-GB" sz="2000" dirty="0">
                <a:solidFill>
                  <a:srgbClr val="000000"/>
                </a:solidFill>
                <a:ea typeface="Nokia Pure Text Light" panose="020B0304040602060303" pitchFamily="34" charset="0"/>
                <a:cs typeface="Times New Roman" panose="02020603050405020304" pitchFamily="18" charset="0"/>
              </a:rPr>
              <a:t>lines</a:t>
            </a:r>
            <a:r>
              <a:rPr lang="en-GB" sz="2000" dirty="0">
                <a:solidFill>
                  <a:srgbClr val="000000"/>
                </a:solidFill>
                <a:effectLst/>
                <a:ea typeface="Nokia Pure Text Light" panose="020B0304040602060303" pitchFamily="34" charset="0"/>
                <a:cs typeface="Times New Roman" panose="02020603050405020304" pitchFamily="18" charset="0"/>
              </a:rPr>
              <a:t>.</a:t>
            </a:r>
            <a:endParaRPr lang="en-US" sz="2000" dirty="0">
              <a:effectLst/>
              <a:ea typeface="Nokia Pure Text Light" panose="020B0304040602060303" pitchFamily="34" charset="0"/>
              <a:cs typeface="Times New Roman" panose="02020603050405020304" pitchFamily="18" charset="0"/>
            </a:endParaRPr>
          </a:p>
          <a:p>
            <a:pPr marL="914400" indent="-228600">
              <a:spcAft>
                <a:spcPts val="660"/>
              </a:spcAft>
              <a:tabLst>
                <a:tab pos="813435" algn="l"/>
              </a:tabLst>
            </a:pPr>
            <a:r>
              <a:rPr lang="en-GB" sz="2000" dirty="0">
                <a:solidFill>
                  <a:srgbClr val="000000"/>
                </a:solidFill>
                <a:effectLst/>
                <a:ea typeface="Nokia Pure Text Light" panose="020B0304040602060303" pitchFamily="34" charset="0"/>
                <a:cs typeface="Nokia Pure Text Light" panose="020B0304040602060303" pitchFamily="34" charset="0"/>
              </a:rPr>
              <a:t>   TSG-Wide 6G Workshop (WS) will take place Monday – Tuesday of the TSG#107 meeting week (10-14 March 2025, Korea).</a:t>
            </a:r>
            <a:endParaRPr lang="en-US" sz="2000" dirty="0">
              <a:effectLst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Symbol" panose="05050102010706020507" pitchFamily="18" charset="2"/>
              <a:buChar char=""/>
            </a:pPr>
            <a:endParaRPr lang="en-US" sz="2000" dirty="0">
              <a:effectLst/>
              <a:ea typeface="Calibri" panose="020F0502020204030204" pitchFamily="34" charset="0"/>
            </a:endParaRPr>
          </a:p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Symbol" panose="05050102010706020507" pitchFamily="18" charset="2"/>
              <a:buChar char=""/>
            </a:pPr>
            <a:r>
              <a:rPr lang="en-US" sz="2000" dirty="0">
                <a:effectLst/>
                <a:ea typeface="Calibri" panose="020F0502020204030204" pitchFamily="34" charset="0"/>
              </a:rPr>
              <a:t> </a:t>
            </a:r>
            <a:endParaRPr lang="sv-SE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2221816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62AC140-58E4-429E-B6A7-A16F6CE62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/>
              <a:t>Thank You!</a:t>
            </a:r>
            <a:endParaRPr lang="en-US" altLang="en-US"/>
          </a:p>
        </p:txBody>
      </p:sp>
      <p:sp>
        <p:nvSpPr>
          <p:cNvPr id="17411" name="Content Placeholder 2">
            <a:extLst>
              <a:ext uri="{FF2B5EF4-FFF2-40B4-BE49-F238E27FC236}">
                <a16:creationId xmlns:a16="http://schemas.microsoft.com/office/drawing/2014/main" id="{3B74E3E3-8821-43AA-9960-9A2F7C0F1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24450" cy="4351338"/>
          </a:xfrm>
        </p:spPr>
        <p:txBody>
          <a:bodyPr>
            <a:normAutofit/>
          </a:bodyPr>
          <a:lstStyle/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Suresh Nair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3GPP SA3 Chairman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mail: suresh.p.nair@nokia.com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phone: +1 973 978 9038</a:t>
            </a:r>
          </a:p>
          <a:p>
            <a:pPr marL="0" indent="0">
              <a:buFontTx/>
              <a:buNone/>
              <a:defRPr/>
            </a:pPr>
            <a:endParaRPr lang="sv-SE" altLang="en-US" dirty="0"/>
          </a:p>
        </p:txBody>
      </p:sp>
      <p:pic>
        <p:nvPicPr>
          <p:cNvPr id="8196" name="Picture 3">
            <a:extLst>
              <a:ext uri="{FF2B5EF4-FFF2-40B4-BE49-F238E27FC236}">
                <a16:creationId xmlns:a16="http://schemas.microsoft.com/office/drawing/2014/main" id="{94301D49-B92C-4755-AF23-C63A418E47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988" y="1943100"/>
            <a:ext cx="8863012" cy="300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858</Words>
  <Application>Microsoft Office PowerPoint</Application>
  <PresentationFormat>Widescreen</PresentationFormat>
  <Paragraphs>184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华文细黑</vt:lpstr>
      <vt:lpstr>Arial</vt:lpstr>
      <vt:lpstr>Calibri</vt:lpstr>
      <vt:lpstr>Calibri Light</vt:lpstr>
      <vt:lpstr>Courier New</vt:lpstr>
      <vt:lpstr>Nokia Pure Text Light</vt:lpstr>
      <vt:lpstr>Symbol</vt:lpstr>
      <vt:lpstr>Times New Roman</vt:lpstr>
      <vt:lpstr>Office Theme</vt:lpstr>
      <vt:lpstr>Report from SA#103 on SA3 topics</vt:lpstr>
      <vt:lpstr>Outline</vt:lpstr>
      <vt:lpstr>General information</vt:lpstr>
      <vt:lpstr>Outcome of SA3 submissions</vt:lpstr>
      <vt:lpstr>Outcome of SA3 submissions</vt:lpstr>
      <vt:lpstr>SA3 Issues discussed</vt:lpstr>
      <vt:lpstr>General topics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2019-12-13T09:14:46Z</dcterms:created>
  <dcterms:modified xsi:type="dcterms:W3CDTF">2024-04-25T20:22:26Z</dcterms:modified>
</cp:coreProperties>
</file>